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em.cast.org/navigating/use.html#.WBkNGPorLb0" TargetMode="External"/><Relationship Id="rId7" Type="http://schemas.openxmlformats.org/officeDocument/2006/relationships/hyperlink" Target="http://www.azed.gov/special-education/special-projects/accessible/" TargetMode="External"/><Relationship Id="rId2" Type="http://schemas.openxmlformats.org/officeDocument/2006/relationships/hyperlink" Target="http://aem.cast.org/navigating/need.html#.WBkKTvorLb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aem.cast.org/" TargetMode="External"/><Relationship Id="rId5" Type="http://schemas.openxmlformats.org/officeDocument/2006/relationships/hyperlink" Target="http://aem.cast.org/supporting/k-12-aem.html#.WBkOTforLb0" TargetMode="External"/><Relationship Id="rId4" Type="http://schemas.openxmlformats.org/officeDocument/2006/relationships/hyperlink" Target="http://aem.cast.org/policies#.WBkODPorL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Sarah Nielsen, Kayli </a:t>
            </a:r>
            <a:r>
              <a:rPr lang="en-US" dirty="0" err="1"/>
              <a:t>Edgington</a:t>
            </a:r>
            <a:r>
              <a:rPr lang="en-US" dirty="0"/>
              <a:t>, Sarah Rex, and Michelle cooper</a:t>
            </a:r>
          </a:p>
        </p:txBody>
      </p:sp>
    </p:spTree>
    <p:extLst>
      <p:ext uri="{BB962C8B-B14F-4D97-AF65-F5344CB8AC3E}">
        <p14:creationId xmlns:p14="http://schemas.microsoft.com/office/powerpoint/2010/main" val="311849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588683"/>
          </a:xfrm>
        </p:spPr>
        <p:txBody>
          <a:bodyPr/>
          <a:lstStyle/>
          <a:p>
            <a:pPr algn="ctr"/>
            <a:r>
              <a:rPr lang="en-US" dirty="0"/>
              <a:t>What is AEM?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2611225"/>
            <a:ext cx="9906000" cy="318791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AEM Definition:</a:t>
            </a:r>
          </a:p>
          <a:p>
            <a:r>
              <a:rPr lang="en-US" sz="2800" dirty="0"/>
              <a:t>Print and tech-based education materials, including printed and electronic textbooks and related core materials that are designed or converted in a way that makes them usable across the widest range of student: print, digital, graphic, audio, video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26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408545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Types of AEM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Braille</a:t>
            </a:r>
            <a:br>
              <a:rPr lang="en-US" dirty="0"/>
            </a:br>
            <a:r>
              <a:rPr lang="en-US" dirty="0"/>
              <a:t>Large Print</a:t>
            </a:r>
            <a:br>
              <a:rPr lang="en-US" dirty="0"/>
            </a:br>
            <a:r>
              <a:rPr lang="en-US" dirty="0"/>
              <a:t>Audio</a:t>
            </a:r>
            <a:br>
              <a:rPr lang="en-US" dirty="0"/>
            </a:br>
            <a:r>
              <a:rPr lang="en-US" dirty="0"/>
              <a:t>Digital Text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18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740496"/>
            <a:ext cx="9906000" cy="777219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Need for AEM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2394408"/>
            <a:ext cx="9906000" cy="3404730"/>
          </a:xfrm>
        </p:spPr>
        <p:txBody>
          <a:bodyPr>
            <a:normAutofit/>
          </a:bodyPr>
          <a:lstStyle/>
          <a:p>
            <a:pPr marL="342900" indent="-342900" algn="ctr">
              <a:buAutoNum type="arabicPeriod"/>
            </a:pPr>
            <a:r>
              <a:rPr lang="en-US" sz="3200" dirty="0"/>
              <a:t>Normal Means? </a:t>
            </a:r>
          </a:p>
          <a:p>
            <a:pPr marL="342900" indent="-342900" algn="ctr">
              <a:buAutoNum type="arabicPeriod"/>
            </a:pPr>
            <a:r>
              <a:rPr lang="en-US" sz="3200" dirty="0"/>
              <a:t>Certain format?</a:t>
            </a:r>
          </a:p>
          <a:p>
            <a:pPr marL="342900" indent="-342900" algn="ctr">
              <a:buAutoNum type="arabicPeriod"/>
            </a:pPr>
            <a:r>
              <a:rPr lang="en-US" sz="3200" dirty="0"/>
              <a:t>Alternate Material?</a:t>
            </a:r>
          </a:p>
        </p:txBody>
      </p:sp>
    </p:spTree>
    <p:extLst>
      <p:ext uri="{BB962C8B-B14F-4D97-AF65-F5344CB8AC3E}">
        <p14:creationId xmlns:p14="http://schemas.microsoft.com/office/powerpoint/2010/main" val="2068538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27374"/>
            <a:ext cx="9906000" cy="701805"/>
          </a:xfrm>
        </p:spPr>
        <p:txBody>
          <a:bodyPr/>
          <a:lstStyle/>
          <a:p>
            <a:pPr algn="ctr"/>
            <a:r>
              <a:rPr lang="en-US" dirty="0"/>
              <a:t>USE OF </a:t>
            </a:r>
            <a:r>
              <a:rPr lang="en-US" dirty="0" err="1"/>
              <a:t>aem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2007909"/>
            <a:ext cx="9906000" cy="3791229"/>
          </a:xfrm>
        </p:spPr>
        <p:txBody>
          <a:bodyPr>
            <a:noAutofit/>
          </a:bodyPr>
          <a:lstStyle/>
          <a:p>
            <a:pPr marL="342900" indent="-342900" algn="ctr">
              <a:buAutoNum type="arabicPeriod"/>
            </a:pPr>
            <a:r>
              <a:rPr lang="en-US" sz="3600" dirty="0"/>
              <a:t>Do they need it?</a:t>
            </a:r>
          </a:p>
          <a:p>
            <a:pPr marL="342900" indent="-342900" algn="ctr">
              <a:buAutoNum type="arabicPeriod"/>
            </a:pPr>
            <a:r>
              <a:rPr lang="en-US" sz="3600" dirty="0"/>
              <a:t>What training is needed?</a:t>
            </a:r>
          </a:p>
          <a:p>
            <a:pPr marL="342900" indent="-342900" algn="ctr">
              <a:buAutoNum type="arabicPeriod"/>
            </a:pPr>
            <a:r>
              <a:rPr lang="en-US" sz="3600" dirty="0"/>
              <a:t>Which instructional strategies?</a:t>
            </a:r>
          </a:p>
          <a:p>
            <a:pPr marL="342900" indent="-342900" algn="ctr">
              <a:buAutoNum type="arabicPeriod"/>
            </a:pPr>
            <a:r>
              <a:rPr lang="en-US" sz="3600" dirty="0"/>
              <a:t>What support services are needed?</a:t>
            </a:r>
          </a:p>
          <a:p>
            <a:pPr marL="342900" indent="-342900" algn="ctr">
              <a:buAutoNum type="arabicPeriod"/>
            </a:pPr>
            <a:r>
              <a:rPr lang="en-US" sz="3600" dirty="0" err="1"/>
              <a:t>Accomodations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0098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7"/>
            <a:ext cx="9906000" cy="786646"/>
          </a:xfrm>
        </p:spPr>
        <p:txBody>
          <a:bodyPr/>
          <a:lstStyle/>
          <a:p>
            <a:pPr algn="ctr"/>
            <a:r>
              <a:rPr lang="en-US" dirty="0" err="1"/>
              <a:t>Aem</a:t>
            </a:r>
            <a:r>
              <a:rPr lang="en-US" dirty="0"/>
              <a:t> K-12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2205873"/>
            <a:ext cx="9906000" cy="3593265"/>
          </a:xfrm>
        </p:spPr>
        <p:txBody>
          <a:bodyPr>
            <a:normAutofit/>
          </a:bodyPr>
          <a:lstStyle/>
          <a:p>
            <a:r>
              <a:rPr lang="en-US" dirty="0"/>
              <a:t>“It is important to recognize, however, that access to content does not, by itself, guarantee a quality learning experience.” </a:t>
            </a:r>
          </a:p>
          <a:p>
            <a:r>
              <a:rPr lang="en-US" dirty="0"/>
              <a:t>“The AEM Center is responsible for supporting the implementation of AIM but now also supports the use of all accessible educational materials and technologies (AEM).”</a:t>
            </a:r>
          </a:p>
          <a:p>
            <a:r>
              <a:rPr lang="en-US" dirty="0"/>
              <a:t>“The term AEM [emphasis on EDUCATIONAL] as authorized under 34 CFR 75.105(b)(2)(v) and sections 674 and 681(d) of the IDEA (20 U.S.C. 1400 et seq.) “ I thought this was good to know exactly where it is located in the IDEA.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13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7"/>
            <a:ext cx="9906000" cy="786646"/>
          </a:xfrm>
        </p:spPr>
        <p:txBody>
          <a:bodyPr/>
          <a:lstStyle/>
          <a:p>
            <a:pPr algn="ctr"/>
            <a:r>
              <a:rPr lang="en-US" dirty="0" err="1"/>
              <a:t>BIBLiography</a:t>
            </a:r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2403835"/>
            <a:ext cx="9906000" cy="3395303"/>
          </a:xfrm>
        </p:spPr>
        <p:txBody>
          <a:bodyPr/>
          <a:lstStyle/>
          <a:p>
            <a:r>
              <a:rPr lang="en-US" dirty="0"/>
              <a:t>(</a:t>
            </a:r>
            <a:r>
              <a:rPr lang="en-US" dirty="0">
                <a:hlinkClick r:id="rId2"/>
              </a:rPr>
              <a:t>http://aem.cast.org/navigating/need.html#.WBkKTvorLb0</a:t>
            </a:r>
            <a:r>
              <a:rPr lang="en-US" dirty="0"/>
              <a:t>)</a:t>
            </a:r>
          </a:p>
          <a:p>
            <a:r>
              <a:rPr lang="en-US" dirty="0"/>
              <a:t>(</a:t>
            </a:r>
            <a:r>
              <a:rPr lang="en-US" dirty="0">
                <a:hlinkClick r:id="rId3"/>
              </a:rPr>
              <a:t>http://aem.cast.org/navigating/use.html#.WBkNGPorLb0</a:t>
            </a:r>
            <a:r>
              <a:rPr lang="en-US" dirty="0"/>
              <a:t>)</a:t>
            </a:r>
          </a:p>
          <a:p>
            <a:r>
              <a:rPr lang="en-US" dirty="0"/>
              <a:t>(</a:t>
            </a:r>
            <a:r>
              <a:rPr lang="en-US" dirty="0">
                <a:hlinkClick r:id="rId4"/>
              </a:rPr>
              <a:t>http://aem.cast.org/policies#.WBkODPorLb0</a:t>
            </a:r>
            <a:r>
              <a:rPr lang="en-US" dirty="0"/>
              <a:t>)</a:t>
            </a:r>
          </a:p>
          <a:p>
            <a:r>
              <a:rPr lang="en-US" dirty="0"/>
              <a:t>(</a:t>
            </a:r>
            <a:r>
              <a:rPr lang="en-US" dirty="0">
                <a:hlinkClick r:id="rId5"/>
              </a:rPr>
              <a:t>http://aem.cast.org/supporting/k-12-aem.html#.WBkOTforLb0</a:t>
            </a:r>
            <a:r>
              <a:rPr lang="en-US" dirty="0"/>
              <a:t>)</a:t>
            </a:r>
          </a:p>
          <a:p>
            <a:r>
              <a:rPr lang="en-US" u="sng" dirty="0">
                <a:hlinkClick r:id="rId6"/>
              </a:rPr>
              <a:t>http://www.aem.cast.org</a:t>
            </a:r>
            <a:endParaRPr lang="en-US" dirty="0"/>
          </a:p>
          <a:p>
            <a:r>
              <a:rPr lang="en-US" u="sng" dirty="0">
                <a:hlinkClick r:id="rId7"/>
              </a:rPr>
              <a:t>http://www.azed.gov/special-education/special-projects/accessible/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81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76</TotalTime>
  <Words>249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Circuit</vt:lpstr>
      <vt:lpstr>AEM</vt:lpstr>
      <vt:lpstr>What is AEM?</vt:lpstr>
      <vt:lpstr>Types of AEM  Braille Large Print Audio Digital Text  </vt:lpstr>
      <vt:lpstr>Need for AEM </vt:lpstr>
      <vt:lpstr>USE OF aem</vt:lpstr>
      <vt:lpstr>Aem K-12</vt:lpstr>
      <vt:lpstr>BIBLiography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AEM</dc:title>
  <dc:creator>Sarah Nielsen</dc:creator>
  <cp:lastModifiedBy>Sarah Nielsen</cp:lastModifiedBy>
  <cp:revision>4</cp:revision>
  <dcterms:created xsi:type="dcterms:W3CDTF">2016-11-09T20:15:43Z</dcterms:created>
  <dcterms:modified xsi:type="dcterms:W3CDTF">2016-11-09T21:31:52Z</dcterms:modified>
</cp:coreProperties>
</file>